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89" r:id="rId5"/>
    <p:sldId id="287" r:id="rId6"/>
    <p:sldId id="277" r:id="rId7"/>
    <p:sldId id="260" r:id="rId8"/>
    <p:sldId id="257" r:id="rId9"/>
    <p:sldId id="284" r:id="rId10"/>
    <p:sldId id="282" r:id="rId11"/>
    <p:sldId id="296" r:id="rId12"/>
    <p:sldId id="300" r:id="rId13"/>
    <p:sldId id="267" r:id="rId14"/>
    <p:sldId id="297" r:id="rId15"/>
    <p:sldId id="298" r:id="rId16"/>
    <p:sldId id="299" r:id="rId17"/>
    <p:sldId id="285" r:id="rId18"/>
    <p:sldId id="29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2C1734-DDA5-4879-957C-073BD2EFFDFC}">
          <p14:sldIdLst>
            <p14:sldId id="289"/>
            <p14:sldId id="287"/>
            <p14:sldId id="277"/>
            <p14:sldId id="260"/>
            <p14:sldId id="257"/>
            <p14:sldId id="284"/>
            <p14:sldId id="282"/>
            <p14:sldId id="296"/>
            <p14:sldId id="300"/>
            <p14:sldId id="267"/>
            <p14:sldId id="297"/>
            <p14:sldId id="298"/>
            <p14:sldId id="299"/>
            <p14:sldId id="285"/>
            <p14:sldId id="295"/>
          </p14:sldIdLst>
        </p14:section>
      </p14:sectionLst>
    </p:ex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047"/>
    <a:srgbClr val="0B2B41"/>
    <a:srgbClr val="114263"/>
    <a:srgbClr val="401918"/>
    <a:srgbClr val="731F1C"/>
    <a:srgbClr val="AB678E"/>
    <a:srgbClr val="B2606E"/>
    <a:srgbClr val="CA929B"/>
    <a:srgbClr val="248CD2"/>
    <a:srgbClr val="C88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3" autoAdjust="0"/>
  </p:normalViewPr>
  <p:slideViewPr>
    <p:cSldViewPr snapToGrid="0">
      <p:cViewPr varScale="1">
        <p:scale>
          <a:sx n="86" d="100"/>
          <a:sy n="86" d="100"/>
        </p:scale>
        <p:origin x="562" y="67"/>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34338A-2C54-48B6-A869-F1523EB17642}" type="datetimeFigureOut">
              <a:rPr lang="en-US" smtClean="0"/>
              <a:t>10/2/2020</a:t>
            </a:fld>
            <a:endParaRPr lang="en-US" dirty="0"/>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3D57C9-54A6-4BAA-A5CD-C535F9370C4B}" type="slidenum">
              <a:rPr lang="en-US" smtClean="0"/>
              <a:t>‹#›</a:t>
            </a:fld>
            <a:endParaRPr lang="en-US" dirty="0"/>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205A9-A302-429C-8AB8-C362C4362DF4}" type="datetimeFigureOut">
              <a:rPr lang="en-US" smtClean="0"/>
              <a:t>10/2/2020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2289-BCFD-4053-9D06-A9140C63A457}" type="slidenum">
              <a:rPr lang="en-US" smtClean="0"/>
              <a:t>‹#›</a:t>
            </a:fld>
            <a:endParaRPr lang="en-US" dirty="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a:lnSpc>
                <a:spcPct val="100000"/>
              </a:lnSpc>
            </a:pPr>
            <a:r>
              <a:rPr lang="en-US" noProof="0"/>
              <a:t>Click to edit Master title style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a:r>
              <a:rPr lang="en-US"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tx1"/>
                </a:solidFill>
              </a:defRPr>
            </a:lvl1pPr>
          </a:lstStyle>
          <a:p>
            <a:pPr lvl="0"/>
            <a:r>
              <a:rPr lang="en-US"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a:fld id="{817179DE-9BF3-494C-804F-0C7C90AC8700}" type="slidenum">
              <a:rPr lang="en-US" noProof="0" smtClean="0"/>
              <a:pPr algn="ctr"/>
              <a:t>‹#›</a:t>
            </a:fld>
            <a:endParaRPr lang="en-US" noProof="0" dirty="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1.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microsoft.com/office/2007/relationships/hdphoto" Target="../media/hdphoto2.wdp"/><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commons.wikimedia.org/wiki/File:HTML5_Shiny_Icon.svg" TargetMode="External"/><Relationship Id="rId13"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6.jpeg"/><Relationship Id="rId16"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hyperlink" Target="http://www.pngall.com/tool-png" TargetMode="External"/><Relationship Id="rId11" Type="http://schemas.openxmlformats.org/officeDocument/2006/relationships/image" Target="../media/image12.png"/><Relationship Id="rId5" Type="http://schemas.openxmlformats.org/officeDocument/2006/relationships/image" Target="../media/image8.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hyperlink" Target="https://commons.wikimedia.org/wiki/File:Source_code_project_1171.svg" TargetMode="External"/><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close up of clock">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5" name="Picture Placeholder 4" descr="girl with headphones, backpack, and stack of binders/books">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0" y="0"/>
            <a:ext cx="8087304" cy="6858000"/>
          </a:xfrm>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90311" y="3808320"/>
            <a:ext cx="7833208" cy="2547440"/>
            <a:chOff x="0" y="3808320"/>
            <a:chExt cx="7833208" cy="2547440"/>
          </a:xfrm>
        </p:grpSpPr>
        <p:sp>
          <p:nvSpPr>
            <p:cNvPr id="10" name="Freeform: Shape 9">
              <a:extLst>
                <a:ext uri="{FF2B5EF4-FFF2-40B4-BE49-F238E27FC236}">
                  <a16:creationId xmlns:a16="http://schemas.microsoft.com/office/drawing/2014/main" id="{E531D018-EFA3-4346-AB80-7CE436393D9E}"/>
                </a:ext>
                <a:ext uri="{C183D7F6-B498-43B3-948B-1728B52AA6E4}">
                  <adec:decorative xmlns:adec="http://schemas.microsoft.com/office/drawing/2017/decorative" val="1"/>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 uri="{C183D7F6-B498-43B3-948B-1728B52AA6E4}">
                  <adec:decorative xmlns:adec="http://schemas.microsoft.com/office/drawing/2017/decorative" val="1"/>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p:txBody>
          <a:bodyPr/>
          <a:lstStyle/>
          <a:p>
            <a:r>
              <a:rPr lang="en-US" sz="5400" b="1" dirty="0">
                <a:solidFill>
                  <a:schemeClr val="bg1"/>
                </a:solidFill>
                <a:latin typeface="Times New Roman" panose="02020603050405020304" pitchFamily="18" charset="0"/>
                <a:cs typeface="Times New Roman" panose="02020603050405020304" pitchFamily="18" charset="0"/>
              </a:rPr>
              <a:t>RESULTIFY</a:t>
            </a: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p:txBody>
          <a:bodyPr/>
          <a:lstStyle/>
          <a:p>
            <a:r>
              <a:rPr lang="en-US" sz="2000" dirty="0">
                <a:solidFill>
                  <a:schemeClr val="bg1"/>
                </a:solidFill>
              </a:rPr>
              <a:t>A Full Stack Student Result Management Web Application.</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a:t>
            </a:fld>
            <a:endParaRPr lang="en-US" sz="1200" dirty="0">
              <a:solidFill>
                <a:schemeClr val="bg1"/>
              </a:solidFill>
            </a:endParaRPr>
          </a:p>
        </p:txBody>
      </p:sp>
    </p:spTree>
    <p:extLst>
      <p:ext uri="{BB962C8B-B14F-4D97-AF65-F5344CB8AC3E}">
        <p14:creationId xmlns:p14="http://schemas.microsoft.com/office/powerpoint/2010/main" val="162433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rial view of spiral staircase">
            <a:extLst>
              <a:ext uri="{FF2B5EF4-FFF2-40B4-BE49-F238E27FC236}">
                <a16:creationId xmlns:a16="http://schemas.microsoft.com/office/drawing/2014/main" id="{FEB910A3-4C94-4A0C-AC72-88985A7BA967}"/>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6" name="Picture Placeholder 5" descr="open book with audience watching play in background">
            <a:extLst>
              <a:ext uri="{FF2B5EF4-FFF2-40B4-BE49-F238E27FC236}">
                <a16:creationId xmlns:a16="http://schemas.microsoft.com/office/drawing/2014/main" id="{F3CDF219-49E5-41A1-BBF1-50A401635A27}"/>
              </a:ext>
            </a:extLst>
          </p:cNvPr>
          <p:cNvPicPr>
            <a:picLocks noGrp="1" noChangeAspect="1"/>
          </p:cNvPicPr>
          <p:nvPr>
            <p:ph type="pic" sz="quarter" idx="12"/>
          </p:nvPr>
        </p:nvPicPr>
        <p:blipFill>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p:pic>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508000" y="3429001"/>
            <a:ext cx="6175022" cy="759178"/>
          </a:xfrm>
        </p:spPr>
        <p:txBody>
          <a:bodyPr/>
          <a:lstStyle/>
          <a:p>
            <a:r>
              <a:rPr lang="en-US" sz="2800" b="1" dirty="0">
                <a:solidFill>
                  <a:schemeClr val="bg1"/>
                </a:solidFill>
              </a:rPr>
              <a:t>FACULTY / MAINTAINER LOGIN  VIEW</a:t>
            </a:r>
          </a:p>
        </p:txBody>
      </p:sp>
      <p:sp>
        <p:nvSpPr>
          <p:cNvPr id="34" name="Text Placeholder 33" descr="slide content block">
            <a:extLst>
              <a:ext uri="{FF2B5EF4-FFF2-40B4-BE49-F238E27FC236}">
                <a16:creationId xmlns:a16="http://schemas.microsoft.com/office/drawing/2014/main" id="{859D862E-AE8E-482F-9E23-3C096FF03E54}"/>
              </a:ext>
            </a:extLst>
          </p:cNvPr>
          <p:cNvSpPr>
            <a:spLocks noGrp="1"/>
          </p:cNvSpPr>
          <p:nvPr>
            <p:ph type="body" sz="quarter" idx="11"/>
          </p:nvPr>
        </p:nvSpPr>
        <p:spPr>
          <a:xfrm>
            <a:off x="729343" y="4188179"/>
            <a:ext cx="5005614" cy="570840"/>
          </a:xfrm>
        </p:spPr>
        <p:txBody>
          <a:bodyPr/>
          <a:lstStyle/>
          <a:p>
            <a:r>
              <a:rPr lang="en-US" sz="2400" dirty="0">
                <a:solidFill>
                  <a:schemeClr val="bg1"/>
                </a:solidFill>
              </a:rPr>
              <a:t>Preview of the application.</a:t>
            </a:r>
          </a:p>
        </p:txBody>
      </p:sp>
      <p:sp>
        <p:nvSpPr>
          <p:cNvPr id="8" name="Rectangle 7">
            <a:extLst>
              <a:ext uri="{FF2B5EF4-FFF2-40B4-BE49-F238E27FC236}">
                <a16:creationId xmlns:a16="http://schemas.microsoft.com/office/drawing/2014/main" id="{4E4A96D9-2D70-4D9E-B61C-9B23F3FD5161}"/>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5" descr="slide number">
            <a:extLst>
              <a:ext uri="{FF2B5EF4-FFF2-40B4-BE49-F238E27FC236}">
                <a16:creationId xmlns:a16="http://schemas.microsoft.com/office/drawing/2014/main" id="{D65CFEB2-BC19-4647-937B-40854EE88A8C}"/>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10</a:t>
            </a:fld>
            <a:endParaRPr lang="en-US" sz="1200" dirty="0">
              <a:solidFill>
                <a:schemeClr val="bg1"/>
              </a:solidFill>
            </a:endParaRPr>
          </a:p>
        </p:txBody>
      </p:sp>
    </p:spTree>
    <p:extLst>
      <p:ext uri="{BB962C8B-B14F-4D97-AF65-F5344CB8AC3E}">
        <p14:creationId xmlns:p14="http://schemas.microsoft.com/office/powerpoint/2010/main" val="3077312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A9016A-6BB0-42D4-989A-C10D1CC9639E}"/>
              </a:ext>
            </a:extLst>
          </p:cNvPr>
          <p:cNvPicPr>
            <a:picLocks noChangeAspect="1"/>
          </p:cNvPicPr>
          <p:nvPr/>
        </p:nvPicPr>
        <p:blipFill>
          <a:blip r:embed="rId2"/>
          <a:stretch>
            <a:fillRect/>
          </a:stretch>
        </p:blipFill>
        <p:spPr>
          <a:xfrm>
            <a:off x="0" y="438150"/>
            <a:ext cx="12192000" cy="5981700"/>
          </a:xfrm>
          <a:prstGeom prst="rect">
            <a:avLst/>
          </a:prstGeom>
        </p:spPr>
      </p:pic>
    </p:spTree>
    <p:extLst>
      <p:ext uri="{BB962C8B-B14F-4D97-AF65-F5344CB8AC3E}">
        <p14:creationId xmlns:p14="http://schemas.microsoft.com/office/powerpoint/2010/main" val="2507504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8A7C5E-532A-45EC-8DE6-133F75AB6922}"/>
              </a:ext>
            </a:extLst>
          </p:cNvPr>
          <p:cNvPicPr>
            <a:picLocks noChangeAspect="1"/>
          </p:cNvPicPr>
          <p:nvPr/>
        </p:nvPicPr>
        <p:blipFill>
          <a:blip r:embed="rId2"/>
          <a:stretch>
            <a:fillRect/>
          </a:stretch>
        </p:blipFill>
        <p:spPr>
          <a:xfrm>
            <a:off x="0" y="139700"/>
            <a:ext cx="12192000" cy="6578600"/>
          </a:xfrm>
          <a:prstGeom prst="rect">
            <a:avLst/>
          </a:prstGeom>
        </p:spPr>
      </p:pic>
    </p:spTree>
    <p:extLst>
      <p:ext uri="{BB962C8B-B14F-4D97-AF65-F5344CB8AC3E}">
        <p14:creationId xmlns:p14="http://schemas.microsoft.com/office/powerpoint/2010/main" val="306303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4ABB0-D914-4F36-BDA3-94F1034DBB8D}"/>
              </a:ext>
            </a:extLst>
          </p:cNvPr>
          <p:cNvPicPr>
            <a:picLocks noChangeAspect="1"/>
          </p:cNvPicPr>
          <p:nvPr/>
        </p:nvPicPr>
        <p:blipFill>
          <a:blip r:embed="rId2"/>
          <a:stretch>
            <a:fillRect/>
          </a:stretch>
        </p:blipFill>
        <p:spPr>
          <a:xfrm>
            <a:off x="0" y="438150"/>
            <a:ext cx="12192000" cy="5981700"/>
          </a:xfrm>
          <a:prstGeom prst="rect">
            <a:avLst/>
          </a:prstGeom>
        </p:spPr>
      </p:pic>
    </p:spTree>
    <p:extLst>
      <p:ext uri="{BB962C8B-B14F-4D97-AF65-F5344CB8AC3E}">
        <p14:creationId xmlns:p14="http://schemas.microsoft.com/office/powerpoint/2010/main" val="393784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wo boys overlooking the side of a bridge.">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1" y="0"/>
            <a:ext cx="12192000" cy="6858000"/>
          </a:xfrm>
        </p:spPr>
      </p:pic>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sz="4400" dirty="0"/>
              <a:t>DEMONSTRATION OF THE WEB APP : </a:t>
            </a:r>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5" descr="Slide number">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14</a:t>
            </a:fld>
            <a:endParaRPr lang="en-US" sz="1200" dirty="0">
              <a:solidFill>
                <a:schemeClr val="bg1"/>
              </a:solidFill>
            </a:endParaRPr>
          </a:p>
        </p:txBody>
      </p:sp>
    </p:spTree>
    <p:extLst>
      <p:ext uri="{BB962C8B-B14F-4D97-AF65-F5344CB8AC3E}">
        <p14:creationId xmlns:p14="http://schemas.microsoft.com/office/powerpoint/2010/main" val="342267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9" descr="books on a shelf">
            <a:extLst>
              <a:ext uri="{FF2B5EF4-FFF2-40B4-BE49-F238E27FC236}">
                <a16:creationId xmlns:a16="http://schemas.microsoft.com/office/drawing/2014/main" id="{8A417F36-3743-4115-AA84-C641660E1AB8}"/>
              </a:ext>
            </a:extLst>
          </p:cNvPr>
          <p:cNvPicPr>
            <a:picLocks noChangeAspect="1"/>
          </p:cNvPicPr>
          <p:nvPr/>
        </p:nvPicPr>
        <p:blipFill>
          <a:blip r:embed="rId2" cstate="emai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a:xfrm>
            <a:off x="0" y="-5626"/>
            <a:ext cx="12192001" cy="6858000"/>
          </a:xfrm>
          <a:prstGeom prst="rect">
            <a:avLst/>
          </a:prstGeom>
          <a:solidFill>
            <a:schemeClr val="tx1">
              <a:lumMod val="50000"/>
              <a:lumOff val="50000"/>
              <a:alpha val="50000"/>
            </a:schemeClr>
          </a:solidFill>
        </p:spPr>
      </p:pic>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71148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2" name="Title 41" descr="title">
            <a:extLst>
              <a:ext uri="{FF2B5EF4-FFF2-40B4-BE49-F238E27FC236}">
                <a16:creationId xmlns:a16="http://schemas.microsoft.com/office/drawing/2014/main" id="{72FCEAE4-FA74-4446-B2F5-9AFA2DA139A2}"/>
              </a:ext>
            </a:extLst>
          </p:cNvPr>
          <p:cNvSpPr>
            <a:spLocks noGrp="1"/>
          </p:cNvSpPr>
          <p:nvPr>
            <p:ph type="ctrTitle"/>
          </p:nvPr>
        </p:nvSpPr>
        <p:spPr>
          <a:xfrm>
            <a:off x="691080" y="2142271"/>
            <a:ext cx="5578995" cy="879928"/>
          </a:xfrm>
        </p:spPr>
        <p:txBody>
          <a:bodyPr/>
          <a:lstStyle/>
          <a:p>
            <a:r>
              <a:rPr lang="en-US" b="0" dirty="0"/>
              <a:t>THANK YOU</a:t>
            </a:r>
          </a:p>
        </p:txBody>
      </p:sp>
      <p:grpSp>
        <p:nvGrpSpPr>
          <p:cNvPr id="154" name="Group 153">
            <a:extLst>
              <a:ext uri="{FF2B5EF4-FFF2-40B4-BE49-F238E27FC236}">
                <a16:creationId xmlns:a16="http://schemas.microsoft.com/office/drawing/2014/main" id="{FF17C705-3351-4B11-BD28-D0CACC12D311}"/>
              </a:ext>
              <a:ext uri="{C183D7F6-B498-43B3-948B-1728B52AA6E4}">
                <adec:decorative xmlns:adec="http://schemas.microsoft.com/office/drawing/2017/decorative" val="1"/>
              </a:ext>
            </a:extLst>
          </p:cNvPr>
          <p:cNvGrpSpPr/>
          <p:nvPr/>
        </p:nvGrpSpPr>
        <p:grpSpPr>
          <a:xfrm>
            <a:off x="822755" y="2930325"/>
            <a:ext cx="469807" cy="79404"/>
            <a:chOff x="9330846" y="5054600"/>
            <a:chExt cx="676275" cy="114300"/>
          </a:xfrm>
          <a:solidFill>
            <a:schemeClr val="bg1"/>
          </a:solidFill>
        </p:grpSpPr>
        <p:sp>
          <p:nvSpPr>
            <p:cNvPr id="155" name="Oval 154">
              <a:extLst>
                <a:ext uri="{FF2B5EF4-FFF2-40B4-BE49-F238E27FC236}">
                  <a16:creationId xmlns:a16="http://schemas.microsoft.com/office/drawing/2014/main" id="{925FEBFE-A26D-4E0B-B884-7E186CD878E5}"/>
                </a:ext>
              </a:extLst>
            </p:cNvPr>
            <p:cNvSpPr/>
            <p:nvPr/>
          </p:nvSpPr>
          <p:spPr>
            <a:xfrm>
              <a:off x="933084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2A24665D-D5CF-4F18-A88A-8E4471800E8D}"/>
                </a:ext>
              </a:extLst>
            </p:cNvPr>
            <p:cNvSpPr/>
            <p:nvPr/>
          </p:nvSpPr>
          <p:spPr>
            <a:xfrm>
              <a:off x="951817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39F2203F-31BF-4705-AC57-E197602982AA}"/>
                </a:ext>
              </a:extLst>
            </p:cNvPr>
            <p:cNvSpPr/>
            <p:nvPr/>
          </p:nvSpPr>
          <p:spPr>
            <a:xfrm>
              <a:off x="9705496"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D4734E32-080E-49F2-89F3-16F0DBB5D130}"/>
                </a:ext>
              </a:extLst>
            </p:cNvPr>
            <p:cNvSpPr/>
            <p:nvPr/>
          </p:nvSpPr>
          <p:spPr>
            <a:xfrm>
              <a:off x="9892821" y="5054600"/>
              <a:ext cx="114300" cy="1143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4" name="Content Placeholder 93" descr="User">
            <a:extLst>
              <a:ext uri="{FF2B5EF4-FFF2-40B4-BE49-F238E27FC236}">
                <a16:creationId xmlns:a16="http://schemas.microsoft.com/office/drawing/2014/main" id="{5AC6F288-703B-45A1-9B56-079BD755B2CB}"/>
              </a:ext>
            </a:extLst>
          </p:cNvPr>
          <p:cNvPicPr>
            <a:picLocks noGrp="1" noChangeAspect="1"/>
          </p:cNvPicPr>
          <p:nvPr>
            <p:ph sz="quarter" idx="22"/>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sp>
        <p:nvSpPr>
          <p:cNvPr id="80" name="Text Placeholder 79" descr="name of user">
            <a:extLst>
              <a:ext uri="{FF2B5EF4-FFF2-40B4-BE49-F238E27FC236}">
                <a16:creationId xmlns:a16="http://schemas.microsoft.com/office/drawing/2014/main" id="{40F0AA8D-0756-4350-8005-9BCD0DDB3B92}"/>
              </a:ext>
            </a:extLst>
          </p:cNvPr>
          <p:cNvSpPr>
            <a:spLocks noGrp="1"/>
          </p:cNvSpPr>
          <p:nvPr>
            <p:ph type="body" sz="quarter" idx="15"/>
          </p:nvPr>
        </p:nvSpPr>
        <p:spPr/>
        <p:txBody>
          <a:bodyPr/>
          <a:lstStyle/>
          <a:p>
            <a:r>
              <a:rPr lang="en-US" b="1" dirty="0"/>
              <a:t>JUVAIRIYA FATHIMA</a:t>
            </a:r>
          </a:p>
        </p:txBody>
      </p:sp>
      <p:cxnSp>
        <p:nvCxnSpPr>
          <p:cNvPr id="131" name="Straight Connector 130">
            <a:extLst>
              <a:ext uri="{FF2B5EF4-FFF2-40B4-BE49-F238E27FC236}">
                <a16:creationId xmlns:a16="http://schemas.microsoft.com/office/drawing/2014/main" id="{8695A66A-1D9E-4D4E-9067-DC97380D3FDF}"/>
              </a:ext>
              <a:ext uri="{C183D7F6-B498-43B3-948B-1728B52AA6E4}">
                <adec:decorative xmlns:adec="http://schemas.microsoft.com/office/drawing/2017/decorative" val="1"/>
              </a:ext>
            </a:extLst>
          </p:cNvPr>
          <p:cNvCxnSpPr/>
          <p:nvPr/>
        </p:nvCxnSpPr>
        <p:spPr>
          <a:xfrm>
            <a:off x="756601" y="41430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6" name="Text Placeholder 85" descr="user phone">
            <a:extLst>
              <a:ext uri="{FF2B5EF4-FFF2-40B4-BE49-F238E27FC236}">
                <a16:creationId xmlns:a16="http://schemas.microsoft.com/office/drawing/2014/main" id="{60CCF183-9FEB-4677-9379-BC01A7251D2C}"/>
              </a:ext>
            </a:extLst>
          </p:cNvPr>
          <p:cNvSpPr>
            <a:spLocks noGrp="1"/>
          </p:cNvSpPr>
          <p:nvPr>
            <p:ph type="body" sz="quarter" idx="16"/>
          </p:nvPr>
        </p:nvSpPr>
        <p:spPr/>
        <p:txBody>
          <a:bodyPr/>
          <a:lstStyle/>
          <a:p>
            <a:r>
              <a:rPr lang="en-US" b="1" dirty="0"/>
              <a:t>1RL17CS043 , 7</a:t>
            </a:r>
            <a:r>
              <a:rPr lang="en-US" b="1" baseline="30000" dirty="0"/>
              <a:t>th</a:t>
            </a:r>
            <a:r>
              <a:rPr lang="en-US" b="1" dirty="0"/>
              <a:t> Sem CSE</a:t>
            </a:r>
          </a:p>
        </p:txBody>
      </p:sp>
      <p:cxnSp>
        <p:nvCxnSpPr>
          <p:cNvPr id="132" name="Straight Connector 131">
            <a:extLst>
              <a:ext uri="{FF2B5EF4-FFF2-40B4-BE49-F238E27FC236}">
                <a16:creationId xmlns:a16="http://schemas.microsoft.com/office/drawing/2014/main" id="{529648F7-20E3-4312-823A-D8265A94AF23}"/>
              </a:ext>
              <a:ext uri="{C183D7F6-B498-43B3-948B-1728B52AA6E4}">
                <adec:decorative xmlns:adec="http://schemas.microsoft.com/office/drawing/2017/decorative" val="1"/>
              </a:ext>
            </a:extLst>
          </p:cNvPr>
          <p:cNvCxnSpPr/>
          <p:nvPr/>
        </p:nvCxnSpPr>
        <p:spPr>
          <a:xfrm>
            <a:off x="756601" y="48669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98" name="Content Placeholder 97" descr="Envelope">
            <a:extLst>
              <a:ext uri="{FF2B5EF4-FFF2-40B4-BE49-F238E27FC236}">
                <a16:creationId xmlns:a16="http://schemas.microsoft.com/office/drawing/2014/main" id="{0B9C03E0-6367-44D9-A740-AA6436F075E8}"/>
              </a:ext>
            </a:extLst>
          </p:cNvPr>
          <p:cNvPicPr>
            <a:picLocks noGrp="1" noChangeAspect="1"/>
          </p:cNvPicPr>
          <p:nvPr>
            <p:ph sz="quarter" idx="20"/>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sp>
        <p:nvSpPr>
          <p:cNvPr id="87" name="Text Placeholder 86" descr="user email">
            <a:extLst>
              <a:ext uri="{FF2B5EF4-FFF2-40B4-BE49-F238E27FC236}">
                <a16:creationId xmlns:a16="http://schemas.microsoft.com/office/drawing/2014/main" id="{DF3FE72B-F9BD-472F-A413-71BEEF95F43B}"/>
              </a:ext>
            </a:extLst>
          </p:cNvPr>
          <p:cNvSpPr>
            <a:spLocks noGrp="1"/>
          </p:cNvSpPr>
          <p:nvPr>
            <p:ph type="body" sz="quarter" idx="17"/>
          </p:nvPr>
        </p:nvSpPr>
        <p:spPr/>
        <p:txBody>
          <a:bodyPr/>
          <a:lstStyle/>
          <a:p>
            <a:r>
              <a:rPr lang="en-US" dirty="0"/>
              <a:t>jelonmusk@gmail.com</a:t>
            </a:r>
          </a:p>
        </p:txBody>
      </p:sp>
      <p:cxnSp>
        <p:nvCxnSpPr>
          <p:cNvPr id="133" name="Straight Connector 132">
            <a:extLst>
              <a:ext uri="{FF2B5EF4-FFF2-40B4-BE49-F238E27FC236}">
                <a16:creationId xmlns:a16="http://schemas.microsoft.com/office/drawing/2014/main" id="{8F841485-6093-48AB-9892-0FB58675C726}"/>
              </a:ext>
              <a:ext uri="{C183D7F6-B498-43B3-948B-1728B52AA6E4}">
                <adec:decorative xmlns:adec="http://schemas.microsoft.com/office/drawing/2017/decorative" val="1"/>
              </a:ext>
            </a:extLst>
          </p:cNvPr>
          <p:cNvCxnSpPr/>
          <p:nvPr/>
        </p:nvCxnSpPr>
        <p:spPr>
          <a:xfrm>
            <a:off x="756601" y="56162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100" name="Content Placeholder 99" descr="Link">
            <a:extLst>
              <a:ext uri="{FF2B5EF4-FFF2-40B4-BE49-F238E27FC236}">
                <a16:creationId xmlns:a16="http://schemas.microsoft.com/office/drawing/2014/main" id="{420E824D-10A7-42CB-A7E8-5298E3E84F02}"/>
              </a:ext>
            </a:extLst>
          </p:cNvPr>
          <p:cNvPicPr>
            <a:picLocks noGrp="1" noChangeAspect="1"/>
          </p:cNvPicPr>
          <p:nvPr>
            <p:ph sz="quarter" idx="21"/>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p:pic>
      <p:sp>
        <p:nvSpPr>
          <p:cNvPr id="88" name="Text Placeholder 87" descr="user website">
            <a:extLst>
              <a:ext uri="{FF2B5EF4-FFF2-40B4-BE49-F238E27FC236}">
                <a16:creationId xmlns:a16="http://schemas.microsoft.com/office/drawing/2014/main" id="{3717E33B-5954-4CDC-B30A-BD21BED6DD45}"/>
              </a:ext>
            </a:extLst>
          </p:cNvPr>
          <p:cNvSpPr>
            <a:spLocks noGrp="1"/>
          </p:cNvSpPr>
          <p:nvPr>
            <p:ph type="body" sz="quarter" idx="18"/>
          </p:nvPr>
        </p:nvSpPr>
        <p:spPr/>
        <p:txBody>
          <a:bodyPr/>
          <a:lstStyle/>
          <a:p>
            <a:r>
              <a:rPr lang="en-US" dirty="0"/>
              <a:t>jelonmusk.github.io</a:t>
            </a:r>
          </a:p>
        </p:txBody>
      </p:sp>
      <p:pic>
        <p:nvPicPr>
          <p:cNvPr id="43" name="Content Placeholder 93" descr="User">
            <a:extLst>
              <a:ext uri="{FF2B5EF4-FFF2-40B4-BE49-F238E27FC236}">
                <a16:creationId xmlns:a16="http://schemas.microsoft.com/office/drawing/2014/main" id="{B1107138-F727-460C-88B8-857D57401B0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262446" y="3556690"/>
            <a:ext cx="499898" cy="469812"/>
          </a:xfrm>
          <a:prstGeom prst="ellipse">
            <a:avLst/>
          </a:prstGeom>
          <a:noFill/>
          <a:ln>
            <a:noFill/>
          </a:ln>
        </p:spPr>
      </p:pic>
      <p:sp>
        <p:nvSpPr>
          <p:cNvPr id="44" name="Text Placeholder 79" descr="name of user">
            <a:extLst>
              <a:ext uri="{FF2B5EF4-FFF2-40B4-BE49-F238E27FC236}">
                <a16:creationId xmlns:a16="http://schemas.microsoft.com/office/drawing/2014/main" id="{612C7AAC-7968-44CF-9AE4-969F47FCC7C4}"/>
              </a:ext>
            </a:extLst>
          </p:cNvPr>
          <p:cNvSpPr txBox="1">
            <a:spLocks/>
          </p:cNvSpPr>
          <p:nvPr/>
        </p:nvSpPr>
        <p:spPr>
          <a:xfrm>
            <a:off x="6930440" y="3653097"/>
            <a:ext cx="3931833" cy="276999"/>
          </a:xfrm>
          <a:prstGeom prst="rect">
            <a:avLst/>
          </a:prstGeom>
        </p:spPr>
        <p:txBody>
          <a:bodyPr vert="horz" lIns="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spc="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SWARNA A</a:t>
            </a:r>
          </a:p>
        </p:txBody>
      </p:sp>
      <p:cxnSp>
        <p:nvCxnSpPr>
          <p:cNvPr id="45" name="Straight Connector 44">
            <a:extLst>
              <a:ext uri="{FF2B5EF4-FFF2-40B4-BE49-F238E27FC236}">
                <a16:creationId xmlns:a16="http://schemas.microsoft.com/office/drawing/2014/main" id="{94F617E3-A970-4827-BA6A-B5B21D85EA35}"/>
              </a:ext>
              <a:ext uri="{C183D7F6-B498-43B3-948B-1728B52AA6E4}">
                <adec:decorative xmlns:adec="http://schemas.microsoft.com/office/drawing/2017/decorative" val="1"/>
              </a:ext>
            </a:extLst>
          </p:cNvPr>
          <p:cNvCxnSpPr>
            <a:cxnSpLocks/>
          </p:cNvCxnSpPr>
          <p:nvPr/>
        </p:nvCxnSpPr>
        <p:spPr>
          <a:xfrm>
            <a:off x="6327967" y="4143058"/>
            <a:ext cx="4572887"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46" name="Content Placeholder 97" descr="Envelope">
            <a:extLst>
              <a:ext uri="{FF2B5EF4-FFF2-40B4-BE49-F238E27FC236}">
                <a16:creationId xmlns:a16="http://schemas.microsoft.com/office/drawing/2014/main" id="{210AACE7-930D-4848-84A0-2E029DA3FEE7}"/>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321925" y="5030717"/>
            <a:ext cx="469813" cy="469812"/>
          </a:xfrm>
          <a:prstGeom prst="ellipse">
            <a:avLst/>
          </a:prstGeom>
          <a:noFill/>
          <a:ln>
            <a:noFill/>
          </a:ln>
        </p:spPr>
      </p:pic>
      <p:sp>
        <p:nvSpPr>
          <p:cNvPr id="47" name="Text Placeholder 86" descr="user email">
            <a:extLst>
              <a:ext uri="{FF2B5EF4-FFF2-40B4-BE49-F238E27FC236}">
                <a16:creationId xmlns:a16="http://schemas.microsoft.com/office/drawing/2014/main" id="{96616F9B-AF15-4BA6-890C-E305F6A5D4F7}"/>
              </a:ext>
            </a:extLst>
          </p:cNvPr>
          <p:cNvSpPr txBox="1">
            <a:spLocks/>
          </p:cNvSpPr>
          <p:nvPr/>
        </p:nvSpPr>
        <p:spPr>
          <a:xfrm>
            <a:off x="6989920" y="5127124"/>
            <a:ext cx="3695206" cy="276999"/>
          </a:xfrm>
          <a:prstGeom prst="rect">
            <a:avLst/>
          </a:prstGeom>
        </p:spPr>
        <p:txBody>
          <a:bodyPr vert="horz" lIns="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spc="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swarna8722@gmail.com</a:t>
            </a:r>
          </a:p>
        </p:txBody>
      </p:sp>
      <p:cxnSp>
        <p:nvCxnSpPr>
          <p:cNvPr id="48" name="Straight Connector 47">
            <a:extLst>
              <a:ext uri="{FF2B5EF4-FFF2-40B4-BE49-F238E27FC236}">
                <a16:creationId xmlns:a16="http://schemas.microsoft.com/office/drawing/2014/main" id="{7F589F0F-5FF1-4852-B57B-DBE248F07FC9}"/>
              </a:ext>
              <a:ext uri="{C183D7F6-B498-43B3-948B-1728B52AA6E4}">
                <adec:decorative xmlns:adec="http://schemas.microsoft.com/office/drawing/2017/decorative" val="1"/>
              </a:ext>
            </a:extLst>
          </p:cNvPr>
          <p:cNvCxnSpPr/>
          <p:nvPr/>
        </p:nvCxnSpPr>
        <p:spPr>
          <a:xfrm>
            <a:off x="6387446" y="5612177"/>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9" name="Text Placeholder 85" descr="user phone">
            <a:extLst>
              <a:ext uri="{FF2B5EF4-FFF2-40B4-BE49-F238E27FC236}">
                <a16:creationId xmlns:a16="http://schemas.microsoft.com/office/drawing/2014/main" id="{5D0C1D0D-A1E7-4AF6-962B-D7F535EC201C}"/>
              </a:ext>
            </a:extLst>
          </p:cNvPr>
          <p:cNvSpPr txBox="1">
            <a:spLocks/>
          </p:cNvSpPr>
          <p:nvPr/>
        </p:nvSpPr>
        <p:spPr>
          <a:xfrm>
            <a:off x="6930440" y="4392151"/>
            <a:ext cx="3695206" cy="276999"/>
          </a:xfrm>
          <a:prstGeom prst="rect">
            <a:avLst/>
          </a:prstGeom>
        </p:spPr>
        <p:txBody>
          <a:bodyPr vert="horz" lIns="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spc="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1RL17CS043 , 7</a:t>
            </a:r>
            <a:r>
              <a:rPr lang="en-US" b="1" baseline="30000" dirty="0"/>
              <a:t>th</a:t>
            </a:r>
            <a:r>
              <a:rPr lang="en-US" b="1" dirty="0"/>
              <a:t> Sem CSE </a:t>
            </a:r>
          </a:p>
        </p:txBody>
      </p:sp>
      <p:cxnSp>
        <p:nvCxnSpPr>
          <p:cNvPr id="50" name="Straight Connector 49">
            <a:extLst>
              <a:ext uri="{FF2B5EF4-FFF2-40B4-BE49-F238E27FC236}">
                <a16:creationId xmlns:a16="http://schemas.microsoft.com/office/drawing/2014/main" id="{CBD8A4D4-082E-4952-A732-04467FF0D191}"/>
              </a:ext>
              <a:ext uri="{C183D7F6-B498-43B3-948B-1728B52AA6E4}">
                <adec:decorative xmlns:adec="http://schemas.microsoft.com/office/drawing/2017/decorative" val="1"/>
              </a:ext>
            </a:extLst>
          </p:cNvPr>
          <p:cNvCxnSpPr/>
          <p:nvPr/>
        </p:nvCxnSpPr>
        <p:spPr>
          <a:xfrm>
            <a:off x="6327966" y="48669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20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room of red chairs in front of a window">
            <a:extLst>
              <a:ext uri="{FF2B5EF4-FFF2-40B4-BE49-F238E27FC236}">
                <a16:creationId xmlns:a16="http://schemas.microsoft.com/office/drawing/2014/main" id="{E983D85E-34D8-430D-875F-7EBB69A6B73E}"/>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a:xfrm>
            <a:off x="7274144" y="564445"/>
            <a:ext cx="4379976" cy="914400"/>
          </a:xfrm>
        </p:spPr>
        <p:txBody>
          <a:bodyPr/>
          <a:lstStyle/>
          <a:p>
            <a:r>
              <a:rPr lang="en-US" dirty="0"/>
              <a:t>OBJECTIVE</a:t>
            </a:r>
          </a:p>
        </p:txBody>
      </p:sp>
      <p:sp>
        <p:nvSpPr>
          <p:cNvPr id="12" name="Subtitle 11" descr="subtitle">
            <a:extLst>
              <a:ext uri="{FF2B5EF4-FFF2-40B4-BE49-F238E27FC236}">
                <a16:creationId xmlns:a16="http://schemas.microsoft.com/office/drawing/2014/main" id="{B28A8D9C-5123-4D2B-9272-016EF90E0E50}"/>
              </a:ext>
            </a:extLst>
          </p:cNvPr>
          <p:cNvSpPr>
            <a:spLocks noGrp="1"/>
          </p:cNvSpPr>
          <p:nvPr>
            <p:ph type="subTitle" idx="1"/>
          </p:nvPr>
        </p:nvSpPr>
        <p:spPr>
          <a:xfrm>
            <a:off x="7374728" y="1836400"/>
            <a:ext cx="4178808" cy="3085556"/>
          </a:xfrm>
        </p:spPr>
        <p:txBody>
          <a:bodyPr/>
          <a:lstStyle/>
          <a:p>
            <a:r>
              <a:rPr lang="en-US" b="0" i="0" dirty="0">
                <a:solidFill>
                  <a:srgbClr val="333333"/>
                </a:solidFill>
                <a:effectLst/>
                <a:latin typeface="Roboto"/>
              </a:rPr>
              <a:t>The current project aims at creating a web-based student result management system, reducing time, effort and improving security. The methodology adopted for the elaboration of the project is based on qualitative study. The project results in the development of a multi-user system, based on web technology with MVC architectural pattern and developed using HTML , CSS , PHP , </a:t>
            </a:r>
            <a:r>
              <a:rPr lang="en-US" b="0" i="0" dirty="0" err="1">
                <a:solidFill>
                  <a:srgbClr val="333333"/>
                </a:solidFill>
                <a:effectLst/>
                <a:latin typeface="Roboto"/>
              </a:rPr>
              <a:t>Javascript</a:t>
            </a:r>
            <a:r>
              <a:rPr lang="en-US" b="0" i="0" dirty="0">
                <a:solidFill>
                  <a:srgbClr val="333333"/>
                </a:solidFill>
                <a:effectLst/>
                <a:latin typeface="Roboto"/>
              </a:rPr>
              <a:t> and Bootstrap Framework.</a:t>
            </a:r>
            <a:endParaRPr lang="en-US" dirty="0"/>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3740" y="0"/>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1238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group of students at a table studying in the library">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grpSp>
        <p:nvGrpSpPr>
          <p:cNvPr id="3" name="Group 2">
            <a:extLst>
              <a:ext uri="{FF2B5EF4-FFF2-40B4-BE49-F238E27FC236}">
                <a16:creationId xmlns:a16="http://schemas.microsoft.com/office/drawing/2014/main" id="{B96D2D9B-E0B9-499F-9404-108DB59E4502}"/>
              </a:ext>
              <a:ext uri="{C183D7F6-B498-43B3-948B-1728B52AA6E4}">
                <adec:decorative xmlns:adec="http://schemas.microsoft.com/office/drawing/2017/decorative" val="1"/>
              </a:ext>
            </a:extLst>
          </p:cNvPr>
          <p:cNvGrpSpPr/>
          <p:nvPr/>
        </p:nvGrpSpPr>
        <p:grpSpPr>
          <a:xfrm>
            <a:off x="-2" y="0"/>
            <a:ext cx="7069228" cy="6858000"/>
            <a:chOff x="180620" y="0"/>
            <a:chExt cx="7069228" cy="6858000"/>
          </a:xfrm>
        </p:grpSpPr>
        <p:sp>
          <p:nvSpPr>
            <p:cNvPr id="33" name="Parallelogram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3F00D5-E18D-4210-AD3E-3ED73CEE4865}"/>
                </a:ext>
              </a:extLst>
            </p:cNvPr>
            <p:cNvSpPr/>
            <p:nvPr/>
          </p:nvSpPr>
          <p:spPr>
            <a:xfrm flipH="1" flipV="1">
              <a:off x="292792" y="691683"/>
              <a:ext cx="6957056" cy="6036494"/>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C6577883-A694-450C-A2C7-C9C8A85D9915}"/>
                </a:ext>
              </a:extLst>
            </p:cNvPr>
            <p:cNvSpPr/>
            <p:nvPr/>
          </p:nvSpPr>
          <p:spPr>
            <a:xfrm flipH="1" flipV="1">
              <a:off x="180620" y="1840003"/>
              <a:ext cx="6267450" cy="4590795"/>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1" name="Title 30" descr="title">
            <a:extLst>
              <a:ext uri="{FF2B5EF4-FFF2-40B4-BE49-F238E27FC236}">
                <a16:creationId xmlns:a16="http://schemas.microsoft.com/office/drawing/2014/main" id="{9284195F-D106-45D8-ABAA-959FA68948B0}"/>
              </a:ext>
            </a:extLst>
          </p:cNvPr>
          <p:cNvSpPr>
            <a:spLocks noGrp="1"/>
          </p:cNvSpPr>
          <p:nvPr>
            <p:ph type="ctrTitle"/>
          </p:nvPr>
        </p:nvSpPr>
        <p:spPr>
          <a:xfrm>
            <a:off x="336251" y="691684"/>
            <a:ext cx="6054017" cy="883839"/>
          </a:xfrm>
        </p:spPr>
        <p:txBody>
          <a:bodyPr/>
          <a:lstStyle/>
          <a:p>
            <a:r>
              <a:rPr lang="en-US" dirty="0"/>
              <a:t>PROBLEM STATEMENT</a:t>
            </a:r>
          </a:p>
        </p:txBody>
      </p:sp>
      <p:sp>
        <p:nvSpPr>
          <p:cNvPr id="12" name="Subtitle 11" descr="subtitle">
            <a:extLst>
              <a:ext uri="{FF2B5EF4-FFF2-40B4-BE49-F238E27FC236}">
                <a16:creationId xmlns:a16="http://schemas.microsoft.com/office/drawing/2014/main" id="{A6AB5563-AD44-4883-8D3E-93E27EEDAA40}"/>
              </a:ext>
            </a:extLst>
          </p:cNvPr>
          <p:cNvSpPr>
            <a:spLocks noGrp="1"/>
          </p:cNvSpPr>
          <p:nvPr>
            <p:ph type="subTitle" idx="1"/>
          </p:nvPr>
        </p:nvSpPr>
        <p:spPr>
          <a:xfrm>
            <a:off x="608970" y="2167468"/>
            <a:ext cx="5049510" cy="4263331"/>
          </a:xfrm>
        </p:spPr>
        <p:txBody>
          <a:bodyPr/>
          <a:lstStyle/>
          <a:p>
            <a:pPr algn="l"/>
            <a:r>
              <a:rPr lang="en-US" b="0" i="0" dirty="0">
                <a:effectLst/>
                <a:latin typeface="ff1"/>
              </a:rPr>
              <a:t>The education system is undeniably the backbone of the society, it focuses at preparing the young talents for the future. </a:t>
            </a:r>
          </a:p>
          <a:p>
            <a:pPr algn="l"/>
            <a:r>
              <a:rPr lang="en-US" b="0" i="0" dirty="0">
                <a:effectLst/>
                <a:latin typeface="ff3"/>
              </a:rPr>
              <a:t>However, currently the process of students’ result management and declaration </a:t>
            </a:r>
            <a:r>
              <a:rPr lang="en-US" b="0" i="0" dirty="0">
                <a:effectLst/>
                <a:latin typeface="ff1"/>
              </a:rPr>
              <a:t>is performed manually wi</a:t>
            </a:r>
            <a:r>
              <a:rPr lang="en-US" b="0" i="0" dirty="0">
                <a:effectLst/>
                <a:latin typeface="ff3"/>
              </a:rPr>
              <a:t>th extensive human intervention. The student’s results are generated </a:t>
            </a:r>
            <a:endParaRPr lang="en-US" b="0" i="0" dirty="0">
              <a:effectLst/>
              <a:latin typeface="ff1"/>
            </a:endParaRPr>
          </a:p>
          <a:p>
            <a:pPr algn="l"/>
            <a:r>
              <a:rPr lang="en-US" b="0" i="0" dirty="0">
                <a:effectLst/>
                <a:latin typeface="ff1"/>
              </a:rPr>
              <a:t>through a spreadsheet application and then printed on a paper, attached to a wall for declaration and then stored.</a:t>
            </a:r>
          </a:p>
        </p:txBody>
      </p:sp>
    </p:spTree>
    <p:extLst>
      <p:ext uri="{BB962C8B-B14F-4D97-AF65-F5344CB8AC3E}">
        <p14:creationId xmlns:p14="http://schemas.microsoft.com/office/powerpoint/2010/main" val="236657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lose up of pages in a book">
            <a:extLst>
              <a:ext uri="{FF2B5EF4-FFF2-40B4-BE49-F238E27FC236}">
                <a16:creationId xmlns:a16="http://schemas.microsoft.com/office/drawing/2014/main" id="{18718FBA-CF32-41C2-9D07-1F0F7F19F73C}"/>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p:pic>
      <p:grpSp>
        <p:nvGrpSpPr>
          <p:cNvPr id="23" name="Group 22">
            <a:extLst>
              <a:ext uri="{FF2B5EF4-FFF2-40B4-BE49-F238E27FC236}">
                <a16:creationId xmlns:a16="http://schemas.microsoft.com/office/drawing/2014/main" id="{28C94A8D-A234-408C-8281-33CCC01BE2A8}"/>
              </a:ext>
              <a:ext uri="{C183D7F6-B498-43B3-948B-1728B52AA6E4}">
                <adec:decorative xmlns:adec="http://schemas.microsoft.com/office/drawing/2017/decorative" val="1"/>
              </a:ext>
            </a:extLst>
          </p:cNvPr>
          <p:cNvGrpSpPr/>
          <p:nvPr/>
        </p:nvGrpSpPr>
        <p:grpSpPr>
          <a:xfrm>
            <a:off x="3939821" y="0"/>
            <a:ext cx="8252177" cy="6858000"/>
            <a:chOff x="0" y="0"/>
            <a:chExt cx="4750604" cy="6858000"/>
          </a:xfrm>
        </p:grpSpPr>
        <p:sp>
          <p:nvSpPr>
            <p:cNvPr id="22" name="Freeform: Shape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1">
                <a:lumMod val="7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4" name="Title 33" descr="title">
            <a:extLst>
              <a:ext uri="{FF2B5EF4-FFF2-40B4-BE49-F238E27FC236}">
                <a16:creationId xmlns:a16="http://schemas.microsoft.com/office/drawing/2014/main" id="{3749FE94-FC7C-4359-A56E-6C7A87BDEE87}"/>
              </a:ext>
            </a:extLst>
          </p:cNvPr>
          <p:cNvSpPr>
            <a:spLocks noGrp="1"/>
          </p:cNvSpPr>
          <p:nvPr>
            <p:ph type="title"/>
          </p:nvPr>
        </p:nvSpPr>
        <p:spPr>
          <a:xfrm>
            <a:off x="4590288" y="2313433"/>
            <a:ext cx="6592824" cy="1115568"/>
          </a:xfrm>
        </p:spPr>
        <p:txBody>
          <a:bodyPr/>
          <a:lstStyle/>
          <a:p>
            <a:r>
              <a:rPr lang="en-US" dirty="0"/>
              <a:t>SOLUTION</a:t>
            </a:r>
          </a:p>
        </p:txBody>
      </p:sp>
      <p:sp>
        <p:nvSpPr>
          <p:cNvPr id="35" name="Text Placeholder 34" descr="subtitle">
            <a:extLst>
              <a:ext uri="{FF2B5EF4-FFF2-40B4-BE49-F238E27FC236}">
                <a16:creationId xmlns:a16="http://schemas.microsoft.com/office/drawing/2014/main" id="{3F200E92-5A1F-40B7-AE02-46929BC459EA}"/>
              </a:ext>
            </a:extLst>
          </p:cNvPr>
          <p:cNvSpPr>
            <a:spLocks noGrp="1"/>
          </p:cNvSpPr>
          <p:nvPr>
            <p:ph type="body" idx="1"/>
          </p:nvPr>
        </p:nvSpPr>
        <p:spPr>
          <a:xfrm>
            <a:off x="4649419" y="3428999"/>
            <a:ext cx="6592824" cy="2655711"/>
          </a:xfrm>
        </p:spPr>
        <p:txBody>
          <a:bodyPr/>
          <a:lstStyle/>
          <a:p>
            <a:pPr algn="l"/>
            <a:r>
              <a:rPr lang="en-US" b="0" i="0" dirty="0">
                <a:effectLst/>
                <a:latin typeface="ff1"/>
              </a:rPr>
              <a:t>The project aims at developing and implementing a web-based student result management system, replacing the old manually done paper work and to minimize .</a:t>
            </a:r>
            <a:r>
              <a:rPr lang="en-US" dirty="0">
                <a:latin typeface="ff1"/>
              </a:rPr>
              <a:t>T</a:t>
            </a:r>
            <a:r>
              <a:rPr lang="en-US" b="0" i="0" dirty="0">
                <a:effectLst/>
                <a:latin typeface="ff1"/>
              </a:rPr>
              <a:t>he security issues and the problems it possesses. The computerization of the current system will have an impact on the way the students access their </a:t>
            </a:r>
            <a:r>
              <a:rPr lang="en-US" b="0" i="0" dirty="0">
                <a:effectLst/>
                <a:latin typeface="ff3"/>
              </a:rPr>
              <a:t>results and, how it is managed and generated by the institution’s employees. The system</a:t>
            </a:r>
            <a:r>
              <a:rPr lang="en-US" b="0" i="0" dirty="0">
                <a:effectLst/>
                <a:latin typeface="ff1"/>
              </a:rPr>
              <a:t> will make the life much easier for the institution as they will be able to store data much better than how they were able to do earlier. </a:t>
            </a:r>
          </a:p>
          <a:p>
            <a:pPr algn="l"/>
            <a:endParaRPr lang="en-US" b="0" i="0" dirty="0">
              <a:solidFill>
                <a:srgbClr val="000000"/>
              </a:solidFill>
              <a:effectLst/>
              <a:latin typeface="ff1"/>
            </a:endParaRPr>
          </a:p>
        </p:txBody>
      </p:sp>
    </p:spTree>
    <p:extLst>
      <p:ext uri="{BB962C8B-B14F-4D97-AF65-F5344CB8AC3E}">
        <p14:creationId xmlns:p14="http://schemas.microsoft.com/office/powerpoint/2010/main" val="1077816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rial view of boy sitting at his laptop">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847" y="0"/>
            <a:ext cx="7388298" cy="6858000"/>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sz="3200" b="1" dirty="0"/>
              <a:t>TOOLS USED :</a:t>
            </a:r>
          </a:p>
        </p:txBody>
      </p:sp>
      <p:pic>
        <p:nvPicPr>
          <p:cNvPr id="35" name="Content Placeholder 34">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a:extLst>
              <a:ext uri="{837473B0-CC2E-450A-ABE3-18F120FF3D39}">
                <a1611:picAttrSrcUrl xmlns:a1611="http://schemas.microsoft.com/office/drawing/2016/11/main" r:id="rId4"/>
              </a:ext>
            </a:extLst>
          </a:blip>
          <a:srcRect/>
          <a:stretch/>
        </p:blipFill>
        <p:spPr>
          <a:xfrm>
            <a:off x="1906451" y="2135505"/>
            <a:ext cx="548640" cy="240030"/>
          </a:xfrm>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     HTML</a:t>
            </a:r>
          </a:p>
          <a:p>
            <a:pPr marL="285750" indent="-285750">
              <a:buFont typeface="Arial" panose="020B0604020202020204" pitchFamily="34" charset="0"/>
              <a:buChar char="•"/>
            </a:pPr>
            <a:r>
              <a:rPr lang="en-US" dirty="0"/>
              <a:t>     CSS</a:t>
            </a:r>
          </a:p>
          <a:p>
            <a:pPr marL="285750" indent="-285750">
              <a:buFont typeface="Arial" panose="020B0604020202020204" pitchFamily="34" charset="0"/>
              <a:buChar char="•"/>
            </a:pPr>
            <a:r>
              <a:rPr lang="en-US" dirty="0"/>
              <a:t>     JAVASCRIPT</a:t>
            </a:r>
          </a:p>
          <a:p>
            <a:pPr marL="285750" indent="-285750">
              <a:buFont typeface="Arial" panose="020B0604020202020204" pitchFamily="34" charset="0"/>
              <a:buChar char="•"/>
            </a:pPr>
            <a:r>
              <a:rPr lang="en-US" dirty="0"/>
              <a:t>     PHP</a:t>
            </a:r>
          </a:p>
          <a:p>
            <a:pPr marL="285750" indent="-285750">
              <a:buFont typeface="Arial" panose="020B0604020202020204" pitchFamily="34" charset="0"/>
              <a:buChar char="•"/>
            </a:pPr>
            <a:r>
              <a:rPr lang="en-US" dirty="0"/>
              <a:t>     BOOTSRAP V.4.3 FRAMEWORK</a:t>
            </a:r>
          </a:p>
          <a:p>
            <a:endParaRPr lang="en-US" dirty="0"/>
          </a:p>
        </p:txBody>
      </p:sp>
      <p:pic>
        <p:nvPicPr>
          <p:cNvPr id="36" name="Content Placeholder 35">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a:extLst>
              <a:ext uri="{837473B0-CC2E-450A-ABE3-18F120FF3D39}">
                <a1611:picAttrSrcUrl xmlns:a1611="http://schemas.microsoft.com/office/drawing/2016/11/main" r:id="rId6"/>
              </a:ext>
            </a:extLst>
          </a:blip>
          <a:srcRect/>
          <a:stretch/>
        </p:blipFill>
        <p:spPr>
          <a:xfrm>
            <a:off x="5645309" y="1988058"/>
            <a:ext cx="548640" cy="534923"/>
          </a:xfrm>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r>
              <a:rPr lang="en-US" b="1" dirty="0"/>
              <a:t>OTHER TOOLS :</a:t>
            </a:r>
          </a:p>
          <a:p>
            <a:pPr marL="285750" indent="-285750">
              <a:buFont typeface="Arial" panose="020B0604020202020204" pitchFamily="34" charset="0"/>
              <a:buChar char="•"/>
            </a:pPr>
            <a:r>
              <a:rPr lang="en-US" dirty="0"/>
              <a:t>     MySQL database</a:t>
            </a:r>
          </a:p>
          <a:p>
            <a:pPr marL="285750" indent="-285750">
              <a:buFont typeface="Arial" panose="020B0604020202020204" pitchFamily="34" charset="0"/>
              <a:buChar char="•"/>
            </a:pPr>
            <a:r>
              <a:rPr lang="en-US" dirty="0"/>
              <a:t>     Wamp Server</a:t>
            </a:r>
          </a:p>
          <a:p>
            <a:pPr marL="285750" indent="-285750">
              <a:buFont typeface="Arial" panose="020B0604020202020204" pitchFamily="34" charset="0"/>
              <a:buChar char="•"/>
            </a:pPr>
            <a:r>
              <a:rPr lang="en-US" dirty="0"/>
              <a:t>     Google Chrome </a:t>
            </a:r>
          </a:p>
          <a:p>
            <a:pPr marL="285750" indent="-285750">
              <a:buFont typeface="Arial" panose="020B0604020202020204" pitchFamily="34" charset="0"/>
              <a:buChar char="•"/>
            </a:pPr>
            <a:r>
              <a:rPr lang="en-US" dirty="0"/>
              <a:t>     Microsoft Visual Studio Code</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lide Number Placeholder 5" descr="Slide number">
            <a:extLst>
              <a:ext uri="{FF2B5EF4-FFF2-40B4-BE49-F238E27FC236}">
                <a16:creationId xmlns:a16="http://schemas.microsoft.com/office/drawing/2014/main" id="{11457662-C1A5-4B93-8E30-88025E27C462}"/>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5</a:t>
            </a:fld>
            <a:endParaRPr lang="en-US" sz="1200" dirty="0">
              <a:solidFill>
                <a:schemeClr val="bg1"/>
              </a:solidFill>
            </a:endParaRPr>
          </a:p>
        </p:txBody>
      </p:sp>
      <p:sp>
        <p:nvSpPr>
          <p:cNvPr id="8" name="TextBox 7">
            <a:extLst>
              <a:ext uri="{FF2B5EF4-FFF2-40B4-BE49-F238E27FC236}">
                <a16:creationId xmlns:a16="http://schemas.microsoft.com/office/drawing/2014/main" id="{3C8F0632-0BAA-4A6D-AD7F-AF7A79EFDA28}"/>
              </a:ext>
            </a:extLst>
          </p:cNvPr>
          <p:cNvSpPr txBox="1"/>
          <p:nvPr/>
        </p:nvSpPr>
        <p:spPr>
          <a:xfrm>
            <a:off x="5419629" y="2522981"/>
            <a:ext cx="1000000" cy="230832"/>
          </a:xfrm>
          <a:prstGeom prst="rect">
            <a:avLst/>
          </a:prstGeom>
          <a:noFill/>
        </p:spPr>
        <p:txBody>
          <a:bodyPr wrap="square" rtlCol="0">
            <a:spAutoFit/>
          </a:bodyPr>
          <a:lstStyle/>
          <a:p>
            <a:endParaRPr lang="en-IN" sz="900" dirty="0"/>
          </a:p>
        </p:txBody>
      </p:sp>
      <p:sp>
        <p:nvSpPr>
          <p:cNvPr id="12" name="TextBox 11">
            <a:extLst>
              <a:ext uri="{FF2B5EF4-FFF2-40B4-BE49-F238E27FC236}">
                <a16:creationId xmlns:a16="http://schemas.microsoft.com/office/drawing/2014/main" id="{167A4D05-F466-400E-BE99-06E724F95B39}"/>
              </a:ext>
            </a:extLst>
          </p:cNvPr>
          <p:cNvSpPr txBox="1"/>
          <p:nvPr/>
        </p:nvSpPr>
        <p:spPr>
          <a:xfrm>
            <a:off x="1680771" y="2375535"/>
            <a:ext cx="1000000" cy="230832"/>
          </a:xfrm>
          <a:prstGeom prst="rect">
            <a:avLst/>
          </a:prstGeom>
          <a:noFill/>
        </p:spPr>
        <p:txBody>
          <a:bodyPr wrap="square" rtlCol="0">
            <a:spAutoFit/>
          </a:bodyPr>
          <a:lstStyle/>
          <a:p>
            <a:endParaRPr lang="en-IN" sz="900" dirty="0"/>
          </a:p>
        </p:txBody>
      </p:sp>
      <p:pic>
        <p:nvPicPr>
          <p:cNvPr id="26" name="Content Placeholder 35">
            <a:extLst>
              <a:ext uri="{FF2B5EF4-FFF2-40B4-BE49-F238E27FC236}">
                <a16:creationId xmlns:a16="http://schemas.microsoft.com/office/drawing/2014/main" id="{B74B104C-DC4E-43DF-898A-C3ECCEAD6679}"/>
              </a:ext>
            </a:extLst>
          </p:cNvPr>
          <p:cNvPicPr>
            <a:picLocks noChangeAspect="1"/>
          </p:cNvPicPr>
          <p:nvPr/>
        </p:nvPicPr>
        <p:blipFill>
          <a:blip r:embed="rId7">
            <a:extLst>
              <a:ext uri="{837473B0-CC2E-450A-ABE3-18F120FF3D39}">
                <a1611:picAttrSrcUrl xmlns:a1611="http://schemas.microsoft.com/office/drawing/2016/11/main" r:id="rId8"/>
              </a:ext>
            </a:extLst>
          </a:blip>
          <a:srcRect/>
          <a:stretch/>
        </p:blipFill>
        <p:spPr>
          <a:xfrm>
            <a:off x="767291" y="2717803"/>
            <a:ext cx="230832" cy="230832"/>
          </a:xfrm>
          <a:prstGeom prst="rect">
            <a:avLst/>
          </a:prstGeom>
        </p:spPr>
      </p:pic>
      <p:pic>
        <p:nvPicPr>
          <p:cNvPr id="18" name="Content Placeholder 35">
            <a:extLst>
              <a:ext uri="{FF2B5EF4-FFF2-40B4-BE49-F238E27FC236}">
                <a16:creationId xmlns:a16="http://schemas.microsoft.com/office/drawing/2014/main" id="{8741170B-0C66-4BF1-8A7F-58FC66F99C3B}"/>
              </a:ext>
            </a:extLst>
          </p:cNvPr>
          <p:cNvPicPr>
            <a:picLocks noChangeAspect="1"/>
          </p:cNvPicPr>
          <p:nvPr/>
        </p:nvPicPr>
        <p:blipFill>
          <a:blip r:embed="rId9"/>
          <a:srcRect/>
          <a:stretch/>
        </p:blipFill>
        <p:spPr>
          <a:xfrm>
            <a:off x="767291" y="3038619"/>
            <a:ext cx="230832" cy="230832"/>
          </a:xfrm>
          <a:prstGeom prst="rect">
            <a:avLst/>
          </a:prstGeom>
        </p:spPr>
      </p:pic>
      <p:pic>
        <p:nvPicPr>
          <p:cNvPr id="19" name="Content Placeholder 35">
            <a:extLst>
              <a:ext uri="{FF2B5EF4-FFF2-40B4-BE49-F238E27FC236}">
                <a16:creationId xmlns:a16="http://schemas.microsoft.com/office/drawing/2014/main" id="{71CD62AD-4780-4D6C-9862-A14FB94C0CFC}"/>
              </a:ext>
            </a:extLst>
          </p:cNvPr>
          <p:cNvPicPr>
            <a:picLocks noChangeAspect="1"/>
          </p:cNvPicPr>
          <p:nvPr/>
        </p:nvPicPr>
        <p:blipFill>
          <a:blip r:embed="rId10"/>
          <a:srcRect/>
          <a:stretch/>
        </p:blipFill>
        <p:spPr>
          <a:xfrm>
            <a:off x="767291" y="3380887"/>
            <a:ext cx="230832" cy="230832"/>
          </a:xfrm>
          <a:prstGeom prst="rect">
            <a:avLst/>
          </a:prstGeom>
        </p:spPr>
      </p:pic>
      <p:pic>
        <p:nvPicPr>
          <p:cNvPr id="20" name="Content Placeholder 35">
            <a:extLst>
              <a:ext uri="{FF2B5EF4-FFF2-40B4-BE49-F238E27FC236}">
                <a16:creationId xmlns:a16="http://schemas.microsoft.com/office/drawing/2014/main" id="{33FDE011-8F86-4EC9-81CF-1EB50A954A02}"/>
              </a:ext>
            </a:extLst>
          </p:cNvPr>
          <p:cNvPicPr>
            <a:picLocks noChangeAspect="1"/>
          </p:cNvPicPr>
          <p:nvPr/>
        </p:nvPicPr>
        <p:blipFill>
          <a:blip r:embed="rId11"/>
          <a:srcRect/>
          <a:stretch/>
        </p:blipFill>
        <p:spPr>
          <a:xfrm>
            <a:off x="772617" y="3707747"/>
            <a:ext cx="230832" cy="230832"/>
          </a:xfrm>
          <a:prstGeom prst="rect">
            <a:avLst/>
          </a:prstGeom>
        </p:spPr>
      </p:pic>
      <p:pic>
        <p:nvPicPr>
          <p:cNvPr id="28" name="Content Placeholder 35">
            <a:extLst>
              <a:ext uri="{FF2B5EF4-FFF2-40B4-BE49-F238E27FC236}">
                <a16:creationId xmlns:a16="http://schemas.microsoft.com/office/drawing/2014/main" id="{5FC3FCC4-E2F6-4906-9854-B56DD24BE397}"/>
              </a:ext>
            </a:extLst>
          </p:cNvPr>
          <p:cNvPicPr>
            <a:picLocks noChangeAspect="1"/>
          </p:cNvPicPr>
          <p:nvPr/>
        </p:nvPicPr>
        <p:blipFill>
          <a:blip r:embed="rId12"/>
          <a:srcRect/>
          <a:stretch/>
        </p:blipFill>
        <p:spPr>
          <a:xfrm>
            <a:off x="767291" y="4050015"/>
            <a:ext cx="230832" cy="230832"/>
          </a:xfrm>
          <a:prstGeom prst="rect">
            <a:avLst/>
          </a:prstGeom>
        </p:spPr>
      </p:pic>
      <p:pic>
        <p:nvPicPr>
          <p:cNvPr id="30" name="Content Placeholder 35">
            <a:extLst>
              <a:ext uri="{FF2B5EF4-FFF2-40B4-BE49-F238E27FC236}">
                <a16:creationId xmlns:a16="http://schemas.microsoft.com/office/drawing/2014/main" id="{F0CB2C82-42FC-487A-A6FB-246F003963FE}"/>
              </a:ext>
            </a:extLst>
          </p:cNvPr>
          <p:cNvPicPr>
            <a:picLocks noChangeAspect="1"/>
          </p:cNvPicPr>
          <p:nvPr/>
        </p:nvPicPr>
        <p:blipFill>
          <a:blip r:embed="rId13"/>
          <a:srcRect/>
          <a:stretch/>
        </p:blipFill>
        <p:spPr>
          <a:xfrm>
            <a:off x="4512854" y="3040650"/>
            <a:ext cx="230832" cy="230832"/>
          </a:xfrm>
          <a:prstGeom prst="rect">
            <a:avLst/>
          </a:prstGeom>
        </p:spPr>
      </p:pic>
      <p:pic>
        <p:nvPicPr>
          <p:cNvPr id="32" name="Content Placeholder 35">
            <a:extLst>
              <a:ext uri="{FF2B5EF4-FFF2-40B4-BE49-F238E27FC236}">
                <a16:creationId xmlns:a16="http://schemas.microsoft.com/office/drawing/2014/main" id="{53B68A2D-21EB-485D-ACBE-9746E5E5EFED}"/>
              </a:ext>
            </a:extLst>
          </p:cNvPr>
          <p:cNvPicPr>
            <a:picLocks noChangeAspect="1"/>
          </p:cNvPicPr>
          <p:nvPr/>
        </p:nvPicPr>
        <p:blipFill>
          <a:blip r:embed="rId14"/>
          <a:srcRect/>
          <a:stretch/>
        </p:blipFill>
        <p:spPr>
          <a:xfrm>
            <a:off x="4512854" y="3338677"/>
            <a:ext cx="230832" cy="230832"/>
          </a:xfrm>
          <a:prstGeom prst="rect">
            <a:avLst/>
          </a:prstGeom>
        </p:spPr>
      </p:pic>
      <p:pic>
        <p:nvPicPr>
          <p:cNvPr id="34" name="Content Placeholder 35">
            <a:extLst>
              <a:ext uri="{FF2B5EF4-FFF2-40B4-BE49-F238E27FC236}">
                <a16:creationId xmlns:a16="http://schemas.microsoft.com/office/drawing/2014/main" id="{184477AC-FA28-4A87-8542-C6E0A318549A}"/>
              </a:ext>
            </a:extLst>
          </p:cNvPr>
          <p:cNvPicPr>
            <a:picLocks noChangeAspect="1"/>
          </p:cNvPicPr>
          <p:nvPr/>
        </p:nvPicPr>
        <p:blipFill>
          <a:blip r:embed="rId15"/>
          <a:srcRect/>
          <a:stretch/>
        </p:blipFill>
        <p:spPr>
          <a:xfrm>
            <a:off x="4512854" y="3694346"/>
            <a:ext cx="230832" cy="230832"/>
          </a:xfrm>
          <a:prstGeom prst="rect">
            <a:avLst/>
          </a:prstGeom>
        </p:spPr>
      </p:pic>
      <p:pic>
        <p:nvPicPr>
          <p:cNvPr id="40" name="Content Placeholder 35">
            <a:extLst>
              <a:ext uri="{FF2B5EF4-FFF2-40B4-BE49-F238E27FC236}">
                <a16:creationId xmlns:a16="http://schemas.microsoft.com/office/drawing/2014/main" id="{48B11F43-66CE-4681-AB16-973459313133}"/>
              </a:ext>
            </a:extLst>
          </p:cNvPr>
          <p:cNvPicPr>
            <a:picLocks noChangeAspect="1"/>
          </p:cNvPicPr>
          <p:nvPr/>
        </p:nvPicPr>
        <p:blipFill>
          <a:blip r:embed="rId16"/>
          <a:srcRect/>
          <a:stretch/>
        </p:blipFill>
        <p:spPr>
          <a:xfrm>
            <a:off x="4512854" y="4050015"/>
            <a:ext cx="230832" cy="230832"/>
          </a:xfrm>
          <a:prstGeom prst="rect">
            <a:avLst/>
          </a:prstGeom>
        </p:spPr>
      </p:pic>
    </p:spTree>
    <p:extLst>
      <p:ext uri="{BB962C8B-B14F-4D97-AF65-F5344CB8AC3E}">
        <p14:creationId xmlns:p14="http://schemas.microsoft.com/office/powerpoint/2010/main" val="320712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students throwing their graduation caps in the air at sunset">
            <a:extLst>
              <a:ext uri="{FF2B5EF4-FFF2-40B4-BE49-F238E27FC236}">
                <a16:creationId xmlns:a16="http://schemas.microsoft.com/office/drawing/2014/main" id="{039BFAD7-131E-407E-8A28-E4CF6B8977F6}"/>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1" name="Rectangle 30">
            <a:extLst>
              <a:ext uri="{FF2B5EF4-FFF2-40B4-BE49-F238E27FC236}">
                <a16:creationId xmlns:a16="http://schemas.microsoft.com/office/drawing/2014/main" id="{340A7491-C312-4D36-BA63-6F859CD81D66}"/>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descr="slide title">
            <a:extLst>
              <a:ext uri="{FF2B5EF4-FFF2-40B4-BE49-F238E27FC236}">
                <a16:creationId xmlns:a16="http://schemas.microsoft.com/office/drawing/2014/main" id="{DFF36EE7-AE57-42F4-ACA9-A328C1F4EA02}"/>
              </a:ext>
            </a:extLst>
          </p:cNvPr>
          <p:cNvSpPr>
            <a:spLocks noGrp="1"/>
          </p:cNvSpPr>
          <p:nvPr>
            <p:ph type="title"/>
          </p:nvPr>
        </p:nvSpPr>
        <p:spPr>
          <a:xfrm>
            <a:off x="1983070" y="557439"/>
            <a:ext cx="8856380" cy="830997"/>
          </a:xfrm>
        </p:spPr>
        <p:txBody>
          <a:bodyPr/>
          <a:lstStyle/>
          <a:p>
            <a:r>
              <a:rPr lang="en-US" dirty="0"/>
              <a:t>FEATURES  :</a:t>
            </a:r>
          </a:p>
        </p:txBody>
      </p:sp>
      <p:pic>
        <p:nvPicPr>
          <p:cNvPr id="80" name="Content Placeholder 79" descr="Open Book">
            <a:extLst>
              <a:ext uri="{FF2B5EF4-FFF2-40B4-BE49-F238E27FC236}">
                <a16:creationId xmlns:a16="http://schemas.microsoft.com/office/drawing/2014/main" id="{1198805C-69FE-4129-96D0-B3F35CB64166}"/>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8659" y="553027"/>
            <a:ext cx="547688" cy="547688"/>
          </a:xfrm>
        </p:spPr>
      </p:pic>
      <p:sp>
        <p:nvSpPr>
          <p:cNvPr id="87" name="Text Placeholder 86" descr="content block 1">
            <a:extLst>
              <a:ext uri="{FF2B5EF4-FFF2-40B4-BE49-F238E27FC236}">
                <a16:creationId xmlns:a16="http://schemas.microsoft.com/office/drawing/2014/main" id="{1F4C9CA2-B224-40CD-8DB2-CAE478D23611}"/>
              </a:ext>
            </a:extLst>
          </p:cNvPr>
          <p:cNvSpPr>
            <a:spLocks noGrp="1"/>
          </p:cNvSpPr>
          <p:nvPr>
            <p:ph type="body" sz="quarter" idx="11"/>
          </p:nvPr>
        </p:nvSpPr>
        <p:spPr>
          <a:xfrm>
            <a:off x="1809750" y="1847927"/>
            <a:ext cx="7315200" cy="4011006"/>
          </a:xfrm>
        </p:spPr>
        <p:txBody>
          <a:bodyPr/>
          <a:lstStyle/>
          <a:p>
            <a:pPr marL="0" indent="0" algn="l">
              <a:buNone/>
            </a:pPr>
            <a:r>
              <a:rPr lang="en-US" b="0" i="0" dirty="0">
                <a:solidFill>
                  <a:schemeClr val="bg1"/>
                </a:solidFill>
                <a:effectLst/>
                <a:latin typeface="ff3"/>
              </a:rPr>
              <a:t>•   User friendly, intuitive design and self</a:t>
            </a:r>
            <a:r>
              <a:rPr lang="en-US" b="0" i="0" dirty="0">
                <a:solidFill>
                  <a:schemeClr val="bg1"/>
                </a:solidFill>
                <a:effectLst/>
                <a:latin typeface="ff1"/>
              </a:rPr>
              <a:t>-explanatory functionalities; </a:t>
            </a:r>
            <a:endParaRPr lang="en-US" b="0" i="0" dirty="0">
              <a:solidFill>
                <a:schemeClr val="bg1"/>
              </a:solidFill>
              <a:effectLst/>
              <a:latin typeface="ff3"/>
            </a:endParaRPr>
          </a:p>
          <a:p>
            <a:pPr marL="0" indent="0" algn="l">
              <a:buNone/>
            </a:pPr>
            <a:r>
              <a:rPr lang="en-US" b="0" i="0" dirty="0">
                <a:solidFill>
                  <a:schemeClr val="bg1"/>
                </a:solidFill>
                <a:effectLst/>
                <a:latin typeface="ff3"/>
              </a:rPr>
              <a:t>•    Adequacy for the users’ levels of experience and know</a:t>
            </a:r>
            <a:r>
              <a:rPr lang="en-US" b="0" i="0" dirty="0">
                <a:solidFill>
                  <a:schemeClr val="bg1"/>
                </a:solidFill>
                <a:effectLst/>
                <a:latin typeface="ff1"/>
              </a:rPr>
              <a:t>ledge; </a:t>
            </a:r>
            <a:endParaRPr lang="en-US" b="0" i="0" dirty="0">
              <a:solidFill>
                <a:schemeClr val="bg1"/>
              </a:solidFill>
              <a:effectLst/>
              <a:latin typeface="ff3"/>
            </a:endParaRPr>
          </a:p>
          <a:p>
            <a:pPr marL="0" indent="0" algn="l">
              <a:buNone/>
            </a:pPr>
            <a:r>
              <a:rPr lang="en-US" b="0" i="0" dirty="0">
                <a:solidFill>
                  <a:schemeClr val="bg1"/>
                </a:solidFill>
                <a:effectLst/>
                <a:latin typeface="ff3"/>
              </a:rPr>
              <a:t>•   High system robustness against data</a:t>
            </a:r>
            <a:r>
              <a:rPr lang="en-US" b="0" i="0" dirty="0">
                <a:solidFill>
                  <a:schemeClr val="bg1"/>
                </a:solidFill>
                <a:effectLst/>
                <a:latin typeface="ff1"/>
              </a:rPr>
              <a:t>-loss or system failure; </a:t>
            </a:r>
            <a:endParaRPr lang="en-US" b="0" i="0" dirty="0">
              <a:solidFill>
                <a:schemeClr val="bg1"/>
              </a:solidFill>
              <a:effectLst/>
              <a:latin typeface="ff3"/>
            </a:endParaRPr>
          </a:p>
          <a:p>
            <a:pPr marL="0" indent="0" algn="l">
              <a:buNone/>
            </a:pPr>
            <a:r>
              <a:rPr lang="en-US" b="0" i="0" dirty="0">
                <a:solidFill>
                  <a:schemeClr val="bg1"/>
                </a:solidFill>
                <a:effectLst/>
                <a:latin typeface="ff3"/>
              </a:rPr>
              <a:t>•   High data security standards;</a:t>
            </a:r>
            <a:r>
              <a:rPr lang="en-US" b="0" i="0" dirty="0">
                <a:solidFill>
                  <a:schemeClr val="bg1"/>
                </a:solidFill>
                <a:effectLst/>
                <a:latin typeface="ff1"/>
              </a:rPr>
              <a:t> </a:t>
            </a:r>
            <a:endParaRPr lang="en-US" b="0" i="0" dirty="0">
              <a:solidFill>
                <a:schemeClr val="bg1"/>
              </a:solidFill>
              <a:effectLst/>
              <a:latin typeface="ff3"/>
            </a:endParaRPr>
          </a:p>
          <a:p>
            <a:pPr marL="0" indent="0" algn="l">
              <a:buNone/>
            </a:pPr>
            <a:r>
              <a:rPr lang="en-US" b="0" i="0" dirty="0">
                <a:solidFill>
                  <a:schemeClr val="bg1"/>
                </a:solidFill>
                <a:effectLst/>
                <a:latin typeface="ff3"/>
              </a:rPr>
              <a:t>•    Easy accessibility;</a:t>
            </a:r>
            <a:r>
              <a:rPr lang="en-US" b="0" i="0" dirty="0">
                <a:solidFill>
                  <a:schemeClr val="bg1"/>
                </a:solidFill>
                <a:effectLst/>
                <a:latin typeface="ff1"/>
              </a:rPr>
              <a:t> </a:t>
            </a:r>
            <a:endParaRPr lang="en-US" b="0" i="0" dirty="0">
              <a:solidFill>
                <a:schemeClr val="bg1"/>
              </a:solidFill>
              <a:effectLst/>
              <a:latin typeface="ff3"/>
            </a:endParaRPr>
          </a:p>
          <a:p>
            <a:pPr marL="0" indent="0">
              <a:buNone/>
            </a:pPr>
            <a:r>
              <a:rPr lang="en-US" b="0" i="0" dirty="0">
                <a:solidFill>
                  <a:schemeClr val="bg1"/>
                </a:solidFill>
                <a:effectLst/>
                <a:latin typeface="ff3"/>
              </a:rPr>
              <a:t>•   System flexibility for institutions’ individual configurations and concept adaptations.</a:t>
            </a:r>
          </a:p>
          <a:p>
            <a:r>
              <a:rPr lang="en-US" b="0" i="0" dirty="0">
                <a:solidFill>
                  <a:schemeClr val="bg1"/>
                </a:solidFill>
                <a:effectLst/>
                <a:latin typeface="-apple-system"/>
              </a:rPr>
              <a:t>Students can checkout their results after entering USN in the login </a:t>
            </a:r>
            <a:r>
              <a:rPr lang="en-US" b="0" i="0" dirty="0" err="1">
                <a:solidFill>
                  <a:schemeClr val="bg1"/>
                </a:solidFill>
                <a:effectLst/>
                <a:latin typeface="-apple-system"/>
              </a:rPr>
              <a:t>page.Results</a:t>
            </a:r>
            <a:r>
              <a:rPr lang="en-US" b="0" i="0" dirty="0">
                <a:solidFill>
                  <a:schemeClr val="bg1"/>
                </a:solidFill>
                <a:effectLst/>
                <a:latin typeface="-apple-system"/>
              </a:rPr>
              <a:t> can also be downloaded as pdf or printed it out.</a:t>
            </a:r>
          </a:p>
          <a:p>
            <a:pPr algn="l">
              <a:buFont typeface="Arial" panose="020B0604020202020204" pitchFamily="34" charset="0"/>
              <a:buChar char="•"/>
            </a:pPr>
            <a:r>
              <a:rPr lang="en-US" b="0" i="0" dirty="0">
                <a:solidFill>
                  <a:schemeClr val="bg1"/>
                </a:solidFill>
                <a:effectLst/>
                <a:latin typeface="-apple-system"/>
              </a:rPr>
              <a:t>Result Maintainers / Staff / Faculty can manage and maintain student's result by </a:t>
            </a:r>
            <a:r>
              <a:rPr lang="en-US" b="0" i="0" dirty="0" err="1">
                <a:solidFill>
                  <a:schemeClr val="bg1"/>
                </a:solidFill>
                <a:effectLst/>
                <a:latin typeface="-apple-system"/>
              </a:rPr>
              <a:t>loggin</a:t>
            </a:r>
            <a:r>
              <a:rPr lang="en-US" b="0" i="0" dirty="0">
                <a:solidFill>
                  <a:schemeClr val="bg1"/>
                </a:solidFill>
                <a:effectLst/>
                <a:latin typeface="-apple-system"/>
              </a:rPr>
              <a:t> in with an authorized username and password.</a:t>
            </a:r>
          </a:p>
          <a:p>
            <a:pPr algn="l">
              <a:buFont typeface="Arial" panose="020B0604020202020204" pitchFamily="34" charset="0"/>
              <a:buChar char="•"/>
            </a:pPr>
            <a:r>
              <a:rPr lang="en-US" b="0" i="0" dirty="0">
                <a:solidFill>
                  <a:schemeClr val="bg1"/>
                </a:solidFill>
                <a:effectLst/>
                <a:latin typeface="-apple-system"/>
              </a:rPr>
              <a:t>Results can be added , edited and deleted as per user's requirement.</a:t>
            </a:r>
          </a:p>
          <a:p>
            <a:pPr algn="l">
              <a:buFont typeface="Arial" panose="020B0604020202020204" pitchFamily="34" charset="0"/>
              <a:buChar char="•"/>
            </a:pPr>
            <a:r>
              <a:rPr lang="en-US" b="0" i="0" dirty="0">
                <a:solidFill>
                  <a:schemeClr val="bg1"/>
                </a:solidFill>
                <a:effectLst/>
                <a:latin typeface="-apple-system"/>
              </a:rPr>
              <a:t>A search box to implement faster access to a specific record which could be </a:t>
            </a:r>
            <a:r>
              <a:rPr lang="en-US" b="0" i="0" dirty="0" err="1">
                <a:solidFill>
                  <a:schemeClr val="bg1"/>
                </a:solidFill>
                <a:effectLst/>
                <a:latin typeface="-apple-system"/>
              </a:rPr>
              <a:t>usn</a:t>
            </a:r>
            <a:r>
              <a:rPr lang="en-US" b="0" i="0" dirty="0">
                <a:solidFill>
                  <a:schemeClr val="bg1"/>
                </a:solidFill>
                <a:effectLst/>
                <a:latin typeface="-apple-system"/>
              </a:rPr>
              <a:t>-wise, department-wise or semester wise.</a:t>
            </a:r>
          </a:p>
          <a:p>
            <a:pPr marL="0" indent="0">
              <a:buNone/>
            </a:pPr>
            <a:endParaRPr lang="en-US" dirty="0"/>
          </a:p>
        </p:txBody>
      </p:sp>
      <p:cxnSp>
        <p:nvCxnSpPr>
          <p:cNvPr id="65" name="Straight Connector 64" descr="decorative element">
            <a:extLst>
              <a:ext uri="{FF2B5EF4-FFF2-40B4-BE49-F238E27FC236}">
                <a16:creationId xmlns:a16="http://schemas.microsoft.com/office/drawing/2014/main" id="{A4132B5C-BDF2-4C9A-B21E-BDD2CD03A542}"/>
              </a:ext>
            </a:extLst>
          </p:cNvPr>
          <p:cNvCxnSpPr/>
          <p:nvPr/>
        </p:nvCxnSpPr>
        <p:spPr>
          <a:xfrm>
            <a:off x="1196181" y="1340968"/>
            <a:ext cx="749808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Slide Number Placeholder 5" descr="Slide number">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6</a:t>
            </a:fld>
            <a:endParaRPr lang="en-US" sz="1200" dirty="0">
              <a:solidFill>
                <a:schemeClr val="bg1"/>
              </a:solidFill>
            </a:endParaRPr>
          </a:p>
        </p:txBody>
      </p:sp>
    </p:spTree>
    <p:extLst>
      <p:ext uri="{BB962C8B-B14F-4D97-AF65-F5344CB8AC3E}">
        <p14:creationId xmlns:p14="http://schemas.microsoft.com/office/powerpoint/2010/main" val="3711219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ooks on a shelf">
            <a:extLst>
              <a:ext uri="{FF2B5EF4-FFF2-40B4-BE49-F238E27FC236}">
                <a16:creationId xmlns:a16="http://schemas.microsoft.com/office/drawing/2014/main" id="{0BCD2159-BE65-43D5-9E0A-9EB4B1B2F85B}"/>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a:xfrm>
            <a:off x="-2" y="0"/>
            <a:ext cx="12192001" cy="6858000"/>
          </a:xfrm>
        </p:spPr>
      </p:pic>
      <p:grpSp>
        <p:nvGrpSpPr>
          <p:cNvPr id="23" name="Group 22">
            <a:extLst>
              <a:ext uri="{FF2B5EF4-FFF2-40B4-BE49-F238E27FC236}">
                <a16:creationId xmlns:a16="http://schemas.microsoft.com/office/drawing/2014/main" id="{28C94A8D-A234-408C-8281-33CCC01BE2A8}"/>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itle 33" descr="title">
            <a:extLst>
              <a:ext uri="{FF2B5EF4-FFF2-40B4-BE49-F238E27FC236}">
                <a16:creationId xmlns:a16="http://schemas.microsoft.com/office/drawing/2014/main" id="{3749FE94-FC7C-4359-A56E-6C7A87BDEE87}"/>
              </a:ext>
            </a:extLst>
          </p:cNvPr>
          <p:cNvSpPr>
            <a:spLocks noGrp="1"/>
          </p:cNvSpPr>
          <p:nvPr>
            <p:ph type="title"/>
          </p:nvPr>
        </p:nvSpPr>
        <p:spPr>
          <a:xfrm>
            <a:off x="4064000" y="2313432"/>
            <a:ext cx="7119112" cy="2852737"/>
          </a:xfrm>
        </p:spPr>
        <p:txBody>
          <a:bodyPr/>
          <a:lstStyle/>
          <a:p>
            <a:r>
              <a:rPr lang="en-US" b="1" dirty="0"/>
              <a:t>Student Login View</a:t>
            </a:r>
          </a:p>
        </p:txBody>
      </p:sp>
      <p:sp>
        <p:nvSpPr>
          <p:cNvPr id="35" name="Text Placeholder 34" descr="subtitle">
            <a:extLst>
              <a:ext uri="{FF2B5EF4-FFF2-40B4-BE49-F238E27FC236}">
                <a16:creationId xmlns:a16="http://schemas.microsoft.com/office/drawing/2014/main" id="{3F200E92-5A1F-40B7-AE02-46929BC459EA}"/>
              </a:ext>
            </a:extLst>
          </p:cNvPr>
          <p:cNvSpPr>
            <a:spLocks noGrp="1"/>
          </p:cNvSpPr>
          <p:nvPr>
            <p:ph type="body" idx="1"/>
          </p:nvPr>
        </p:nvSpPr>
        <p:spPr>
          <a:xfrm>
            <a:off x="5238369" y="5166169"/>
            <a:ext cx="5296662" cy="978408"/>
          </a:xfrm>
        </p:spPr>
        <p:txBody>
          <a:bodyPr/>
          <a:lstStyle/>
          <a:p>
            <a:r>
              <a:rPr lang="en-US" sz="2400" dirty="0"/>
              <a:t>Preview of the application</a:t>
            </a:r>
          </a:p>
        </p:txBody>
      </p:sp>
    </p:spTree>
    <p:extLst>
      <p:ext uri="{BB962C8B-B14F-4D97-AF65-F5344CB8AC3E}">
        <p14:creationId xmlns:p14="http://schemas.microsoft.com/office/powerpoint/2010/main" val="4021511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C09C4E1-8442-428D-8E1A-9901FD4AB125}"/>
              </a:ext>
            </a:extLst>
          </p:cNvPr>
          <p:cNvPicPr>
            <a:picLocks noGrp="1" noChangeAspect="1"/>
          </p:cNvPicPr>
          <p:nvPr>
            <p:ph type="pic" sz="quarter" idx="10"/>
          </p:nvPr>
        </p:nvPicPr>
        <p:blipFill>
          <a:blip r:embed="rId2"/>
          <a:srcRect l="4110" r="4110"/>
          <a:stretch>
            <a:fillRect/>
          </a:stretch>
        </p:blipFill>
        <p:spPr/>
      </p:pic>
    </p:spTree>
    <p:extLst>
      <p:ext uri="{BB962C8B-B14F-4D97-AF65-F5344CB8AC3E}">
        <p14:creationId xmlns:p14="http://schemas.microsoft.com/office/powerpoint/2010/main" val="9704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0EC45-B11D-4C71-AD1E-089424167F0B}"/>
              </a:ext>
            </a:extLst>
          </p:cNvPr>
          <p:cNvPicPr>
            <a:picLocks noChangeAspect="1"/>
          </p:cNvPicPr>
          <p:nvPr/>
        </p:nvPicPr>
        <p:blipFill>
          <a:blip r:embed="rId2"/>
          <a:stretch>
            <a:fillRect/>
          </a:stretch>
        </p:blipFill>
        <p:spPr>
          <a:xfrm>
            <a:off x="381000" y="0"/>
            <a:ext cx="11430000" cy="6858000"/>
          </a:xfrm>
          <a:prstGeom prst="rect">
            <a:avLst/>
          </a:prstGeom>
        </p:spPr>
      </p:pic>
    </p:spTree>
    <p:extLst>
      <p:ext uri="{BB962C8B-B14F-4D97-AF65-F5344CB8AC3E}">
        <p14:creationId xmlns:p14="http://schemas.microsoft.com/office/powerpoint/2010/main" val="792310953"/>
      </p:ext>
    </p:extLst>
  </p:cSld>
  <p:clrMapOvr>
    <a:masterClrMapping/>
  </p:clrMapOvr>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475556_Education presentation_AAS_v5" id="{AAC57104-7B60-491F-A321-6BCAF93AC541}" vid="{5A43072C-36E0-4A5A-A3FF-E88D65C597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575C36-314A-42CB-9114-6E0CE4AB273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5D0AD3E-9DDB-4E69-981A-7DAE0E9B5F53}">
  <ds:schemaRefs>
    <ds:schemaRef ds:uri="http://schemas.microsoft.com/sharepoint/v3/contenttype/forms"/>
  </ds:schemaRefs>
</ds:datastoreItem>
</file>

<file path=customXml/itemProps3.xml><?xml version="1.0" encoding="utf-8"?>
<ds:datastoreItem xmlns:ds="http://schemas.openxmlformats.org/officeDocument/2006/customXml" ds:itemID="{91C32B5E-029E-455A-86F0-091666CEEB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Education presentation</Template>
  <TotalTime>206</TotalTime>
  <Words>476</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-apple-system</vt:lpstr>
      <vt:lpstr>Arial</vt:lpstr>
      <vt:lpstr>Calibri</vt:lpstr>
      <vt:lpstr>Calibri Light</vt:lpstr>
      <vt:lpstr>Corbel</vt:lpstr>
      <vt:lpstr>ff1</vt:lpstr>
      <vt:lpstr>ff3</vt:lpstr>
      <vt:lpstr>Roboto</vt:lpstr>
      <vt:lpstr>Times New Roman</vt:lpstr>
      <vt:lpstr>Office Theme</vt:lpstr>
      <vt:lpstr>RESULTIFY</vt:lpstr>
      <vt:lpstr>OBJECTIVE</vt:lpstr>
      <vt:lpstr>PROBLEM STATEMENT</vt:lpstr>
      <vt:lpstr>SOLUTION</vt:lpstr>
      <vt:lpstr>TOOLS USED :</vt:lpstr>
      <vt:lpstr>FEATURES  :</vt:lpstr>
      <vt:lpstr>Student Login View</vt:lpstr>
      <vt:lpstr>PowerPoint Presentation</vt:lpstr>
      <vt:lpstr>PowerPoint Presentation</vt:lpstr>
      <vt:lpstr>FACULTY / MAINTAINER LOGIN  VIEW</vt:lpstr>
      <vt:lpstr>PowerPoint Presentation</vt:lpstr>
      <vt:lpstr>PowerPoint Presentation</vt:lpstr>
      <vt:lpstr>PowerPoint Presentation</vt:lpstr>
      <vt:lpstr>DEMONSTRATION OF THE WEB APP :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RESULTIFY</dc:title>
  <dc:creator>J shaikh</dc:creator>
  <cp:lastModifiedBy>J shaikh</cp:lastModifiedBy>
  <cp:revision>15</cp:revision>
  <dcterms:created xsi:type="dcterms:W3CDTF">2020-10-02T10:45:21Z</dcterms:created>
  <dcterms:modified xsi:type="dcterms:W3CDTF">2020-10-02T16:39:06Z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